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8E80666-FB37-4B36-9149-507F3B0178E3}" type="datetimeFigureOut">
              <a:rPr lang="en-US" smtClean="0"/>
              <a:pPr/>
              <a:t>8/28/13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0B1EFF7-F0DC-444C-A708-D97911146183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11D68D3-65C1-F843-8888-19560C05A4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Nature of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1, Section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440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Science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08" y="1744410"/>
            <a:ext cx="8441334" cy="4940856"/>
          </a:xfrm>
        </p:spPr>
        <p:txBody>
          <a:bodyPr>
            <a:noAutofit/>
          </a:bodyPr>
          <a:lstStyle/>
          <a:p>
            <a:pPr marL="514350" indent="-514350">
              <a:lnSpc>
                <a:spcPct val="70000"/>
              </a:lnSpc>
              <a:buFont typeface="+mj-lt"/>
              <a:buAutoNum type="alphaUcPeriod"/>
            </a:pPr>
            <a:r>
              <a:rPr lang="en-US" sz="2800" b="1" u="sng" dirty="0" smtClean="0"/>
              <a:t>Science</a:t>
            </a:r>
            <a:r>
              <a:rPr lang="en-US" sz="2800" dirty="0" smtClean="0"/>
              <a:t> is a process of trying to understand the world.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800" b="1" u="sng" dirty="0" smtClean="0"/>
              <a:t>Archeology</a:t>
            </a:r>
            <a:r>
              <a:rPr lang="en-US" sz="2800" dirty="0" smtClean="0"/>
              <a:t> is a branch of science that studies the tools and other cultural remains of humans.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i="1" u="sng" dirty="0" smtClean="0"/>
              <a:t>Tools</a:t>
            </a:r>
            <a:r>
              <a:rPr lang="en-US" sz="2800" dirty="0" smtClean="0"/>
              <a:t> could be stone or bone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i="1" u="sng" dirty="0" smtClean="0"/>
              <a:t>Weapons</a:t>
            </a:r>
            <a:r>
              <a:rPr lang="en-US" sz="2800" dirty="0" smtClean="0"/>
              <a:t> are for hunting or defense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i="1" u="sng" dirty="0" smtClean="0"/>
              <a:t>Rock drawings </a:t>
            </a:r>
            <a:r>
              <a:rPr lang="en-US" sz="2800" dirty="0" smtClean="0"/>
              <a:t>are clues to everyday life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i="1" u="sng" dirty="0" smtClean="0"/>
              <a:t>Pottery</a:t>
            </a:r>
            <a:r>
              <a:rPr lang="en-US" sz="2800" dirty="0" smtClean="0"/>
              <a:t>, either whole or in shards(pieces) can more accurately date culture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Remains of </a:t>
            </a:r>
            <a:r>
              <a:rPr lang="en-US" sz="2800" i="1" u="sng" dirty="0" smtClean="0"/>
              <a:t>buildings</a:t>
            </a:r>
            <a:endParaRPr lang="en-US" sz="2800" i="1" u="sng" dirty="0"/>
          </a:p>
        </p:txBody>
      </p:sp>
    </p:spTree>
    <p:extLst>
      <p:ext uri="{BB962C8B-B14F-4D97-AF65-F5344CB8AC3E}">
        <p14:creationId xmlns:p14="http://schemas.microsoft.com/office/powerpoint/2010/main" val="852874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Science Works </a:t>
            </a:r>
            <a:r>
              <a:rPr lang="en-US" sz="2800" dirty="0" smtClean="0"/>
              <a:t>(cont’d)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158" y="1819106"/>
            <a:ext cx="8497361" cy="400722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2800" b="1" u="sng" dirty="0" smtClean="0"/>
              <a:t>Technology</a:t>
            </a:r>
            <a:r>
              <a:rPr lang="en-US" sz="2800" dirty="0" smtClean="0"/>
              <a:t> is the knowledge gained from science that is used to conduct scientific studies; radar surveys can help study archaeological sites.</a:t>
            </a:r>
          </a:p>
          <a:p>
            <a:pPr marL="514350" indent="-514350">
              <a:buFont typeface="+mj-lt"/>
              <a:buAutoNum type="alphaUcPeriod" startAt="4"/>
            </a:pPr>
            <a:r>
              <a:rPr lang="en-US" sz="2800" dirty="0" smtClean="0"/>
              <a:t>Archaeological excavations or digs are important ways of studying a site.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As </a:t>
            </a:r>
            <a:r>
              <a:rPr lang="en-US" sz="2800" i="1" u="sng" dirty="0" smtClean="0"/>
              <a:t>artifacts</a:t>
            </a:r>
            <a:r>
              <a:rPr lang="en-US" sz="2800" dirty="0" smtClean="0"/>
              <a:t> are found, they are mapped, photographed, registered, and cataloged.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In a lab, </a:t>
            </a:r>
            <a:r>
              <a:rPr lang="en-US" sz="2800" i="1" u="sng" dirty="0" smtClean="0"/>
              <a:t>chemical analysis </a:t>
            </a:r>
            <a:r>
              <a:rPr lang="en-US" sz="2800" dirty="0" smtClean="0"/>
              <a:t>can help determine the age of artifacts.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0005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Nature of Science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1, Section 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62007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Scientific Problem-Solving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133" y="1600200"/>
            <a:ext cx="8863867" cy="4991697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b="1" u="sng" dirty="0" smtClean="0"/>
              <a:t>Scientific Methods </a:t>
            </a:r>
            <a:r>
              <a:rPr lang="en-US" sz="3200" dirty="0" smtClean="0"/>
              <a:t>– solving problems using step-by-step procedures.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b="1" u="sng" dirty="0" smtClean="0"/>
              <a:t>Scientific Problem </a:t>
            </a:r>
            <a:r>
              <a:rPr lang="en-US" sz="3200" dirty="0" smtClean="0"/>
              <a:t>– question without an answer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Scientists make </a:t>
            </a:r>
            <a:r>
              <a:rPr lang="en-US" sz="3200" b="1" u="sng" dirty="0" smtClean="0"/>
              <a:t>observations</a:t>
            </a:r>
            <a:r>
              <a:rPr lang="en-US" sz="3200" dirty="0" smtClean="0"/>
              <a:t> using their senses.</a:t>
            </a:r>
          </a:p>
          <a:p>
            <a:pPr marL="1314450" lvl="2" indent="-514350"/>
            <a:r>
              <a:rPr lang="en-US" sz="3200" dirty="0" smtClean="0"/>
              <a:t>What do you see? Hear? Smell? Etc. Did something change?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Observations lead to </a:t>
            </a:r>
            <a:r>
              <a:rPr lang="en-US" sz="3200" b="1" u="sng" dirty="0" smtClean="0"/>
              <a:t>inferences</a:t>
            </a:r>
            <a:r>
              <a:rPr lang="en-US" sz="3200" dirty="0" smtClean="0"/>
              <a:t> – conclusions without observations.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3039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Problem-Solving </a:t>
            </a:r>
            <a:r>
              <a:rPr lang="en-US" sz="2800" dirty="0" smtClean="0"/>
              <a:t>(cont’d)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567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2800" dirty="0" smtClean="0"/>
              <a:t>After identifying a problem, a </a:t>
            </a:r>
            <a:r>
              <a:rPr lang="en-US" sz="2800" b="1" u="sng" dirty="0" smtClean="0"/>
              <a:t>hypothesis</a:t>
            </a:r>
            <a:r>
              <a:rPr lang="en-US" sz="2800" dirty="0" smtClean="0"/>
              <a:t> is developed based on observation, research, or prior knowledge.</a:t>
            </a:r>
          </a:p>
          <a:p>
            <a:pPr marL="514350" indent="-514350">
              <a:buFont typeface="+mj-lt"/>
              <a:buAutoNum type="alphaUcPeriod" startAt="3"/>
            </a:pPr>
            <a:r>
              <a:rPr lang="en-US" sz="2800" dirty="0" smtClean="0"/>
              <a:t>An </a:t>
            </a:r>
            <a:r>
              <a:rPr lang="en-US" sz="2800" b="1" u="sng" dirty="0" smtClean="0"/>
              <a:t>experiment</a:t>
            </a:r>
            <a:r>
              <a:rPr lang="en-US" sz="2800" dirty="0" smtClean="0"/>
              <a:t>, a series of carefully planned steps, tests the hypothesis.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i="1" u="sng" dirty="0" smtClean="0"/>
              <a:t>Independent variable </a:t>
            </a:r>
            <a:r>
              <a:rPr lang="en-US" sz="2800" dirty="0" smtClean="0"/>
              <a:t>– the factor that is changed in the experiment.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i="1" u="sng" dirty="0" smtClean="0"/>
              <a:t>Dependent variable </a:t>
            </a:r>
            <a:r>
              <a:rPr lang="en-US" sz="2800" dirty="0" smtClean="0"/>
              <a:t>– the factor or outcome to be measured in the experiment.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0373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Problem-Solving </a:t>
            </a:r>
            <a:r>
              <a:rPr lang="en-US" sz="2800" dirty="0" smtClean="0"/>
              <a:t>(cont’d)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i="1" u="sng" dirty="0" smtClean="0"/>
              <a:t>Constants</a:t>
            </a:r>
            <a:r>
              <a:rPr lang="en-US" sz="2800" dirty="0" smtClean="0"/>
              <a:t> are factors that stay the same during the experiment.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2800" dirty="0" smtClean="0"/>
              <a:t>A standard used for comparison is a </a:t>
            </a:r>
            <a:r>
              <a:rPr lang="en-US" sz="2800" i="1" u="sng" dirty="0" smtClean="0"/>
              <a:t>control</a:t>
            </a:r>
            <a:r>
              <a:rPr lang="en-US" sz="2800" dirty="0" smtClean="0"/>
              <a:t>. In a control, all of the factors remain the same but the independent variable is NOT applied. For example: Will water boil at a higher temperature if salt is added to it? The control would just be salt added to water and remaining at room temperature.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03193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Problem-Solving </a:t>
            </a:r>
            <a:r>
              <a:rPr lang="en-US" sz="2800" dirty="0" smtClean="0"/>
              <a:t>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sz="2800" b="1" u="sng" dirty="0" smtClean="0"/>
              <a:t>Data</a:t>
            </a:r>
            <a:r>
              <a:rPr lang="en-US" sz="2800" dirty="0" smtClean="0"/>
              <a:t> are collected during the experiment through numeric measurements (quantitative) and observations (qualitative).</a:t>
            </a:r>
          </a:p>
          <a:p>
            <a:pPr marL="514350" indent="-514350">
              <a:buFont typeface="+mj-lt"/>
              <a:buAutoNum type="alphaUcPeriod" startAt="5"/>
            </a:pPr>
            <a:r>
              <a:rPr lang="en-US" sz="2800" dirty="0" smtClean="0"/>
              <a:t>After analyzing data, a scientist makes a </a:t>
            </a:r>
            <a:r>
              <a:rPr lang="en-US" sz="2800" i="1" u="sng" dirty="0" smtClean="0"/>
              <a:t>conclusion</a:t>
            </a:r>
            <a:r>
              <a:rPr lang="en-US" sz="2800" dirty="0" smtClean="0"/>
              <a:t>, which is valid only after multiple experiments support it.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879391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63</TotalTime>
  <Words>401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Pixel</vt:lpstr>
      <vt:lpstr>The Nature of Science</vt:lpstr>
      <vt:lpstr>How Science Works</vt:lpstr>
      <vt:lpstr>How Science Works (cont’d)</vt:lpstr>
      <vt:lpstr>The Nature of Science</vt:lpstr>
      <vt:lpstr>Scientific Problem-Solving</vt:lpstr>
      <vt:lpstr>Scientific Problem-Solving (cont’d)</vt:lpstr>
      <vt:lpstr>Scientific Problem-Solving (cont’d)</vt:lpstr>
      <vt:lpstr>Scientific Problem-Solving (cont’d)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Nature of Science</dc:title>
  <dc:creator>Denice Fogel User</dc:creator>
  <cp:lastModifiedBy>St. Aloysius</cp:lastModifiedBy>
  <cp:revision>13</cp:revision>
  <dcterms:created xsi:type="dcterms:W3CDTF">2013-08-09T22:17:22Z</dcterms:created>
  <dcterms:modified xsi:type="dcterms:W3CDTF">2013-08-28T13:19:56Z</dcterms:modified>
</cp:coreProperties>
</file>